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293" r:id="rId3"/>
    <p:sldId id="409" r:id="rId4"/>
    <p:sldId id="301" r:id="rId5"/>
    <p:sldId id="395" r:id="rId6"/>
    <p:sldId id="408" r:id="rId7"/>
    <p:sldId id="403" r:id="rId8"/>
    <p:sldId id="405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06" r:id="rId17"/>
    <p:sldId id="422" r:id="rId18"/>
    <p:sldId id="363" r:id="rId19"/>
    <p:sldId id="361" r:id="rId20"/>
    <p:sldId id="411" r:id="rId21"/>
    <p:sldId id="413" r:id="rId22"/>
    <p:sldId id="404" r:id="rId23"/>
    <p:sldId id="412" r:id="rId24"/>
    <p:sldId id="423" r:id="rId25"/>
    <p:sldId id="356" r:id="rId26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1C1C1C"/>
    <a:srgbClr val="FFCCFF"/>
    <a:srgbClr val="373737"/>
    <a:srgbClr val="6E6E6E"/>
    <a:srgbClr val="FFFFFF"/>
    <a:srgbClr val="F8F8F8"/>
    <a:srgbClr val="0000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1" autoAdjust="0"/>
    <p:restoredTop sz="90164" autoAdjust="0"/>
  </p:normalViewPr>
  <p:slideViewPr>
    <p:cSldViewPr showGuides="1">
      <p:cViewPr varScale="1">
        <p:scale>
          <a:sx n="80" d="100"/>
          <a:sy n="80" d="100"/>
        </p:scale>
        <p:origin x="-1776" y="-78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2018-5-29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pPr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临床免疫实验证明固本咳喘片能提高淋巴细胞转化率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表明其细胞免疫功能有所改善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见表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 ) ; 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动物实验证明固本咳喘能延长小鼠耐热运动能力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增强肾上腺皮质功能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并对支气管炎模型有防治作用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见表</a:t>
            </a:r>
            <a:r>
              <a:rPr lang="en-US" altLang="zh-CN" sz="1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96A7-977A-4480-94E2-195938BB48B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445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96A7-977A-4480-94E2-195938BB48B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445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96A7-977A-4480-94E2-195938BB48B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4452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96A7-977A-4480-94E2-195938BB48B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445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强壮作用：健脾胃、壮身体和提高抗病能力。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抗菌作用：对伤寒杆菌、甲型副伤寒杆菌、福氏痢疾杆菌、大肠杆菌、绿脓杆菌等均有不同程度的抑菌作用。</a:t>
            </a: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2183C-FE12-49BF-955C-13617ACF92C5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971550"/>
            <a:ext cx="5756275" cy="43164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zh-CN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8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96A7-977A-4480-94E2-195938BB48B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445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SLIDEtoME\TP模板\新建文件夹 (2)\新建文件夹\bg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96752"/>
            <a:ext cx="8353425" cy="792088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88840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2018-5-29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1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SLIDEtoME\TP模板\新建文件夹 (2)\新建文件夹\bg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" y="3627"/>
            <a:ext cx="9139164" cy="68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647779"/>
            <a:ext cx="8353425" cy="7502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2245942"/>
            <a:ext cx="8353425" cy="401836"/>
          </a:xfrm>
        </p:spPr>
        <p:txBody>
          <a:bodyPr anchor="b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2)\新建文件夹\bg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24744"/>
            <a:ext cx="8353425" cy="792088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16832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2018-5-29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SLIDEtoME\TP模板\新建文件夹 (2)\新建文件夹\bg3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2018-5-29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8640960" cy="2808312"/>
          </a:xfrm>
        </p:spPr>
        <p:txBody>
          <a:bodyPr>
            <a:noAutofit/>
          </a:bodyPr>
          <a:lstStyle/>
          <a:p>
            <a:pPr algn="l"/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</a:br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          </a:t>
            </a:r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 固本咳喘片</a:t>
            </a:r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119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355976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中国中医科学院医院制剂产品</a:t>
            </a:r>
            <a:endParaRPr lang="zh-CN" altLang="en-US" sz="24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白术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味苦，甘，性温。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5" y="2205038"/>
            <a:ext cx="443550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健脾益气，燥湿利水，</a:t>
            </a:r>
            <a:endParaRPr lang="en-US" altLang="zh-CN" sz="2400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               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止汗，安胎。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717032"/>
            <a:ext cx="6677364" cy="2212298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481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1948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501008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887" y="1487456"/>
            <a:ext cx="2893101" cy="19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4005064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、强壮。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、抗菌。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、扩张心血管。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、抗凝血。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茯苓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味甘、淡，性平。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4" y="2205038"/>
            <a:ext cx="51339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利水渗湿，健脾，宁心。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717032"/>
            <a:ext cx="7034554" cy="2212298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481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1948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501008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0397" y="1487456"/>
            <a:ext cx="2884081" cy="19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4005064"/>
            <a:ext cx="7704856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、调节免疫功能。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、抗菌、消炎、抗惊厥、改善记忆力、抗白血病等。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、抗肿瘤。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、利水消肿。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麦冬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甘、微苦，微寒。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4" y="2205038"/>
            <a:ext cx="513397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润肺清心、泻热生津、</a:t>
            </a:r>
            <a:endParaRPr lang="en-US" altLang="zh-CN" sz="2400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               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化痰止呕。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891070"/>
            <a:ext cx="7177430" cy="1855108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481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1948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675046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287376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6752" y="1487456"/>
            <a:ext cx="2851372" cy="192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4179102"/>
            <a:ext cx="7704856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、抗疲劳、清除自由基、提高细胞免疫功能以及降血糖。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、镇静、催眠、抗心肌缺血、抗心律失常、抗肿瘤。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、促进胰岛细胞功能恢复、增加肝糖原、降低血糖。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盐补骨脂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苦、辛、温。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4" y="2205038"/>
            <a:ext cx="51339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补肾壮阳、补脾健胃。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sp>
        <p:nvSpPr>
          <p:cNvPr id="19481" name="AutoShape 23"/>
          <p:cNvSpPr>
            <a:spLocks noChangeArrowheads="1"/>
          </p:cNvSpPr>
          <p:nvPr/>
        </p:nvSpPr>
        <p:spPr bwMode="ltGray">
          <a:xfrm>
            <a:off x="323529" y="3788470"/>
            <a:ext cx="6820240" cy="192654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572446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542" y="1396203"/>
            <a:ext cx="2666314" cy="201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4179380"/>
            <a:ext cx="77048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、抑菌。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、增强免疫功能。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、促进机体特异性免疫。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炙甘草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甘，平。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4" y="2205038"/>
            <a:ext cx="51339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补脾和胃，益气复脉。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717032"/>
            <a:ext cx="6891678" cy="2212298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481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1948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501008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2835" y="1317409"/>
            <a:ext cx="2044989" cy="20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4005064"/>
            <a:ext cx="7704856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、抗炎、抗变态反应。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、调节机体免疫功能。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、抗肿瘤。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、止痛。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醋五味子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酸、甘，温。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5" y="2205038"/>
            <a:ext cx="436406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收敛固涩，益气生津，</a:t>
            </a:r>
            <a:endParaRPr lang="en-US" altLang="zh-CN" sz="2400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               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补肾宁心。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502148"/>
            <a:ext cx="6677364" cy="2640906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481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1948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78881" name="Text Box 33"/>
          <p:cNvSpPr txBox="1">
            <a:spLocks noChangeArrowheads="1"/>
          </p:cNvSpPr>
          <p:nvPr/>
        </p:nvSpPr>
        <p:spPr bwMode="black">
          <a:xfrm>
            <a:off x="611560" y="3286124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1556791"/>
            <a:ext cx="2448272" cy="147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683569" y="3857628"/>
            <a:ext cx="7704856" cy="212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、兴奋呼吸中枢，祛痰。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、增强支气管上皮细胞功能。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、免疫抑制作用。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、抑菌作用。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、益智健脑。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173436"/>
            <a:ext cx="6984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固本咳喘片为生脉饮加减方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51098"/>
            <a:ext cx="6264696" cy="460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2018-5-29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17</a:t>
            </a:fld>
            <a:endParaRPr lang="zh-CN" alt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59224" y="214290"/>
            <a:ext cx="6984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生脉饮临床应用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428736"/>
            <a:ext cx="57864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n"/>
            </a:pPr>
            <a:r>
              <a:rPr lang="zh-CN" altLang="en-US" sz="2800" dirty="0" smtClean="0"/>
              <a:t> 病毒性心肌炎</a:t>
            </a:r>
            <a:endParaRPr lang="en-US" altLang="zh-CN" sz="28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n"/>
            </a:pPr>
            <a:r>
              <a:rPr lang="zh-CN" altLang="en-US" sz="2800" dirty="0" smtClean="0"/>
              <a:t> 慢支肺心病</a:t>
            </a:r>
            <a:endParaRPr lang="en-US" altLang="zh-CN" sz="28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n"/>
            </a:pPr>
            <a:r>
              <a:rPr lang="zh-CN" altLang="en-US" sz="2800" dirty="0" smtClean="0"/>
              <a:t> 风湿性心脏病</a:t>
            </a:r>
            <a:endParaRPr lang="en-US" altLang="zh-CN" sz="28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n"/>
            </a:pPr>
            <a:r>
              <a:rPr lang="zh-CN" altLang="en-US" sz="2800" dirty="0" smtClean="0"/>
              <a:t> 冠心病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8"/>
          <p:cNvSpPr txBox="1">
            <a:spLocks/>
          </p:cNvSpPr>
          <p:nvPr/>
        </p:nvSpPr>
        <p:spPr>
          <a:xfrm>
            <a:off x="714348" y="2071678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临床应用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标题 7"/>
          <p:cNvSpPr txBox="1">
            <a:spLocks/>
          </p:cNvSpPr>
          <p:nvPr/>
        </p:nvSpPr>
        <p:spPr>
          <a:xfrm>
            <a:off x="1187624" y="3068960"/>
            <a:ext cx="7772400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24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63284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固本咳喘片治疗肺内科疾病</a:t>
            </a:r>
            <a:r>
              <a:rPr lang="en-US" altLang="zh-CN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例临床观察</a:t>
            </a:r>
            <a:endParaRPr lang="zh-CN" altLang="en-US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48" y="1500174"/>
            <a:ext cx="784887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上海第一肺科医院</a:t>
            </a:r>
            <a:r>
              <a:rPr lang="zh-CN" altLang="en-US" sz="2000" dirty="0" smtClean="0"/>
              <a:t>用固本咳喘片治疗</a:t>
            </a:r>
            <a:r>
              <a:rPr lang="en-US" altLang="zh-CN" sz="2000" dirty="0" smtClean="0"/>
              <a:t>40</a:t>
            </a:r>
            <a:r>
              <a:rPr lang="zh-CN" altLang="en-US" sz="2000" dirty="0" smtClean="0"/>
              <a:t>例</a:t>
            </a:r>
            <a:r>
              <a:rPr lang="zh-CN" altLang="zh-CN" sz="2000" dirty="0" smtClean="0"/>
              <a:t>病例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主要是慢性支气管炎、支气管哮喘、肺气肿、肺源性心脏病及支气管扩张患者。以</a:t>
            </a:r>
            <a:r>
              <a:rPr lang="zh-CN" altLang="zh-CN" sz="2000" dirty="0" smtClean="0">
                <a:solidFill>
                  <a:srgbClr val="C00000"/>
                </a:solidFill>
              </a:rPr>
              <a:t>咳嗽、咳痰、气喘</a:t>
            </a:r>
            <a:r>
              <a:rPr lang="zh-CN" altLang="zh-CN" sz="2000" dirty="0" smtClean="0"/>
              <a:t>为主症，中医辩证多为</a:t>
            </a:r>
            <a:r>
              <a:rPr lang="zh-CN" altLang="zh-CN" sz="2000" dirty="0" smtClean="0">
                <a:solidFill>
                  <a:srgbClr val="C00000"/>
                </a:solidFill>
              </a:rPr>
              <a:t>肺虚、脾虚、肾虚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endParaRPr lang="zh-CN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C00000"/>
                </a:solidFill>
              </a:rPr>
              <a:t>方法：</a:t>
            </a:r>
            <a:r>
              <a:rPr lang="zh-CN" altLang="zh-CN" sz="2000" dirty="0" smtClean="0"/>
              <a:t>每日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次，每次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片。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疗程：</a:t>
            </a:r>
            <a:r>
              <a:rPr lang="en-US" altLang="zh-CN" sz="2000" dirty="0" smtClean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/>
              <a:t>2-3</a:t>
            </a:r>
            <a:r>
              <a:rPr lang="zh-CN" altLang="zh-CN" sz="2000" dirty="0" smtClean="0"/>
              <a:t>个月</a:t>
            </a:r>
            <a:r>
              <a:rPr lang="zh-CN" altLang="en-US" sz="2000" dirty="0" smtClean="0"/>
              <a:t>。</a:t>
            </a:r>
            <a:endParaRPr lang="zh-CN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C00000"/>
                </a:solidFill>
              </a:rPr>
              <a:t>结果：</a:t>
            </a:r>
            <a:r>
              <a:rPr lang="zh-CN" altLang="zh-CN" sz="2000" dirty="0" smtClean="0"/>
              <a:t>总有效率</a:t>
            </a:r>
            <a:r>
              <a:rPr lang="en-US" altLang="zh-CN" sz="2000" dirty="0" smtClean="0"/>
              <a:t>90%</a:t>
            </a:r>
            <a:r>
              <a:rPr lang="zh-CN" altLang="zh-CN" sz="2000" dirty="0" smtClean="0"/>
              <a:t>。</a:t>
            </a:r>
            <a:endParaRPr lang="zh-CN" altLang="zh-CN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487" y="5643578"/>
            <a:ext cx="6824471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郭映华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固本咳喘片治疗肺内科疾病</a:t>
            </a:r>
            <a:r>
              <a:rPr lang="en-US" altLang="zh-CN" sz="1200" dirty="0" smtClean="0"/>
              <a:t>40</a:t>
            </a:r>
            <a:r>
              <a:rPr lang="zh-CN" altLang="en-US" sz="1200" dirty="0" smtClean="0"/>
              <a:t>例临床观察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上海医药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1996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11</a:t>
            </a:r>
            <a:r>
              <a:rPr lang="zh-CN" altLang="zh-CN" sz="1200" dirty="0" smtClean="0"/>
              <a:t>：</a:t>
            </a:r>
            <a:r>
              <a:rPr lang="en-US" altLang="zh-CN" sz="1200" dirty="0" smtClean="0"/>
              <a:t>17-18</a:t>
            </a:r>
          </a:p>
          <a:p>
            <a:endParaRPr lang="zh-CN" altLang="zh-CN" sz="1400" dirty="0"/>
          </a:p>
        </p:txBody>
      </p:sp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214678" y="142859"/>
            <a:ext cx="3445554" cy="1143001"/>
          </a:xfrm>
        </p:spPr>
        <p:txBody>
          <a:bodyPr/>
          <a:lstStyle/>
          <a:p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产品介绍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143108" y="4714884"/>
            <a:ext cx="47879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 dirty="0" smtClean="0">
                <a:ea typeface="宋体" pitchFamily="2" charset="-122"/>
              </a:rPr>
              <a:t>国家中药保护品种</a:t>
            </a:r>
            <a:endParaRPr lang="en-US" altLang="zh-CN" sz="2000" b="1" dirty="0" smtClean="0">
              <a:ea typeface="宋体" pitchFamily="2" charset="-122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zh-CN" altLang="en-US" sz="2000" b="1" dirty="0" smtClean="0">
                <a:ea typeface="宋体" pitchFamily="2" charset="-122"/>
              </a:rPr>
              <a:t>国家基本医疗保险和工伤保险药品目录</a:t>
            </a:r>
            <a:endParaRPr lang="zh-CN" altLang="en-US" sz="20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71670" y="1142984"/>
            <a:ext cx="4679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固本咳喘片治疗老年慢性支气管炎</a:t>
            </a:r>
            <a:r>
              <a:rPr lang="en-US" altLang="zh-CN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38</a:t>
            </a:r>
            <a:r>
              <a:rPr lang="zh-CN" altLang="en-US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例体会</a:t>
            </a:r>
            <a:endParaRPr lang="zh-CN" altLang="en-US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1428736"/>
            <a:ext cx="7056784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/>
              <a:t>浙江永嘉县中医院用固本咳喘片治疗老年慢性支气管炎</a:t>
            </a:r>
            <a:r>
              <a:rPr lang="en-US" altLang="zh-CN" sz="2000" dirty="0" smtClean="0"/>
              <a:t>38</a:t>
            </a:r>
            <a:r>
              <a:rPr lang="zh-CN" altLang="en-US" sz="2000" dirty="0" smtClean="0"/>
              <a:t>例</a:t>
            </a:r>
            <a:r>
              <a:rPr lang="en-US" altLang="zh-CN" sz="2000" dirty="0" smtClean="0"/>
              <a:t>, </a:t>
            </a:r>
            <a:r>
              <a:rPr lang="zh-CN" altLang="en-US" sz="2000" dirty="0" smtClean="0">
                <a:solidFill>
                  <a:schemeClr val="tx1"/>
                </a:solidFill>
              </a:rPr>
              <a:t>于每年</a:t>
            </a:r>
            <a:r>
              <a:rPr lang="en-US" altLang="zh-CN" sz="2000" dirty="0" smtClean="0">
                <a:solidFill>
                  <a:schemeClr val="tx1"/>
                </a:solidFill>
              </a:rPr>
              <a:t>7 </a:t>
            </a:r>
            <a:r>
              <a:rPr lang="zh-CN" altLang="en-US" sz="2000" dirty="0" smtClean="0">
                <a:solidFill>
                  <a:schemeClr val="tx1"/>
                </a:solidFill>
              </a:rPr>
              <a:t>月以后</a:t>
            </a:r>
            <a:r>
              <a:rPr lang="zh-CN" altLang="en-US" sz="2000" dirty="0" smtClean="0"/>
              <a:t>服用。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方法：</a:t>
            </a:r>
            <a:r>
              <a:rPr lang="zh-CN" altLang="en-US" sz="2000" dirty="0" smtClean="0"/>
              <a:t>每日</a:t>
            </a:r>
            <a:r>
              <a:rPr lang="en-US" altLang="zh-CN" sz="2000" dirty="0" smtClean="0"/>
              <a:t>3 </a:t>
            </a:r>
            <a:r>
              <a:rPr lang="zh-CN" altLang="en-US" sz="2000" dirty="0" smtClean="0"/>
              <a:t>次，每次</a:t>
            </a:r>
            <a:r>
              <a:rPr lang="en-US" altLang="zh-CN" sz="2000" dirty="0" smtClean="0"/>
              <a:t>5 </a:t>
            </a:r>
            <a:r>
              <a:rPr lang="zh-CN" altLang="en-US" sz="2000" dirty="0" smtClean="0"/>
              <a:t>片，饭前</a:t>
            </a:r>
            <a:r>
              <a:rPr lang="en-US" altLang="zh-CN" sz="2000" dirty="0" smtClean="0"/>
              <a:t>30 min</a:t>
            </a:r>
            <a:r>
              <a:rPr lang="zh-CN" altLang="en-US" sz="2000" dirty="0" smtClean="0"/>
              <a:t>吞服开水送下。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疗程：</a:t>
            </a:r>
            <a:r>
              <a:rPr lang="en-US" altLang="zh-CN" sz="2000" dirty="0" smtClean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/>
              <a:t>2 </a:t>
            </a:r>
            <a:r>
              <a:rPr lang="zh-CN" altLang="en-US" sz="2000" dirty="0" smtClean="0"/>
              <a:t>个月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疗程，需服</a:t>
            </a:r>
            <a:r>
              <a:rPr lang="en-US" altLang="zh-CN" sz="2000" dirty="0" smtClean="0"/>
              <a:t>2 -3 </a:t>
            </a:r>
            <a:r>
              <a:rPr lang="zh-CN" altLang="en-US" sz="2000" dirty="0" smtClean="0"/>
              <a:t>个疗程。</a:t>
            </a:r>
            <a:endParaRPr lang="zh-CN" altLang="zh-CN" sz="2000" dirty="0" smtClean="0"/>
          </a:p>
          <a:p>
            <a:pPr algn="just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C00000"/>
                </a:solidFill>
              </a:rPr>
              <a:t>结果：</a:t>
            </a:r>
            <a:r>
              <a:rPr lang="zh-CN" altLang="en-US" sz="2000" dirty="0" smtClean="0"/>
              <a:t>单纯型</a:t>
            </a:r>
            <a:r>
              <a:rPr lang="en-US" altLang="zh-CN" sz="2000" dirty="0" smtClean="0"/>
              <a:t>29</a:t>
            </a:r>
            <a:r>
              <a:rPr lang="zh-CN" altLang="en-US" sz="2000" dirty="0" smtClean="0"/>
              <a:t>例，总有效率</a:t>
            </a:r>
            <a:r>
              <a:rPr lang="en-US" altLang="zh-CN" sz="2000" dirty="0" smtClean="0"/>
              <a:t>93.1%</a:t>
            </a:r>
            <a:r>
              <a:rPr lang="zh-CN" altLang="en-US" sz="2000" dirty="0" smtClean="0"/>
              <a:t>；喘息型</a:t>
            </a:r>
            <a:r>
              <a:rPr lang="en-US" altLang="zh-CN" sz="2000" dirty="0" smtClean="0"/>
              <a:t>9 </a:t>
            </a:r>
            <a:r>
              <a:rPr lang="zh-CN" altLang="en-US" sz="2000" dirty="0" smtClean="0"/>
              <a:t>例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总有效率</a:t>
            </a:r>
            <a:r>
              <a:rPr lang="en-US" altLang="zh-CN" sz="2000" dirty="0" smtClean="0"/>
              <a:t>44.4%</a:t>
            </a:r>
            <a:r>
              <a:rPr lang="zh-CN" altLang="en-US" sz="2000" dirty="0" smtClean="0"/>
              <a:t>。单纯型疗效优于喘息型。</a:t>
            </a:r>
            <a:endParaRPr lang="zh-CN" altLang="zh-CN" sz="2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487" y="5643578"/>
            <a:ext cx="6824471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李松贤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固本咳喘片治疗老年慢性支气管炎</a:t>
            </a:r>
            <a:r>
              <a:rPr lang="en-US" altLang="zh-CN" sz="1200" dirty="0" smtClean="0"/>
              <a:t>38</a:t>
            </a:r>
            <a:r>
              <a:rPr lang="zh-CN" altLang="en-US" sz="1200" dirty="0" smtClean="0"/>
              <a:t>例体会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中成药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56</a:t>
            </a:r>
          </a:p>
          <a:p>
            <a:endParaRPr lang="zh-CN" altLang="zh-CN" sz="1400" dirty="0"/>
          </a:p>
        </p:txBody>
      </p:sp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48872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固本咳喘胶囊治疗支气管哮喘的临床观察</a:t>
            </a:r>
          </a:p>
        </p:txBody>
      </p:sp>
      <p:sp>
        <p:nvSpPr>
          <p:cNvPr id="4" name="矩形 3"/>
          <p:cNvSpPr/>
          <p:nvPr/>
        </p:nvSpPr>
        <p:spPr>
          <a:xfrm>
            <a:off x="1214414" y="1571612"/>
            <a:ext cx="674595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吉林省大安市第二人民医院用固本咳喘胶囊对比治疗</a:t>
            </a:r>
            <a:r>
              <a:rPr lang="en-US" altLang="zh-CN" sz="2000" dirty="0" smtClean="0">
                <a:solidFill>
                  <a:schemeClr val="tx1"/>
                </a:solidFill>
              </a:rPr>
              <a:t>178</a:t>
            </a:r>
            <a:r>
              <a:rPr lang="zh-CN" altLang="en-US" sz="2000" dirty="0" smtClean="0">
                <a:solidFill>
                  <a:schemeClr val="tx1"/>
                </a:solidFill>
              </a:rPr>
              <a:t>例支气管哮喘患者。 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方法： </a:t>
            </a:r>
            <a:r>
              <a:rPr lang="zh-CN" altLang="en-US" sz="2000" dirty="0" smtClean="0"/>
              <a:t>对照组选用茶碱缓释片，治疗组选用固本咳喘胶囊。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/>
              <a:t>            口服固本咳喘胶囊</a:t>
            </a:r>
            <a:r>
              <a:rPr lang="en-US" altLang="zh-CN" sz="2000" dirty="0" smtClean="0"/>
              <a:t>350mg × 3 </a:t>
            </a:r>
            <a:r>
              <a:rPr lang="zh-CN" altLang="en-US" sz="2000" dirty="0" smtClean="0"/>
              <a:t>粒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次，</a:t>
            </a:r>
            <a:r>
              <a:rPr lang="en-US" altLang="zh-CN" sz="2000" dirty="0" smtClean="0"/>
              <a:t>3 </a:t>
            </a:r>
            <a:r>
              <a:rPr lang="zh-CN" altLang="en-US" sz="2000" dirty="0" smtClean="0"/>
              <a:t>次</a:t>
            </a:r>
            <a:r>
              <a:rPr lang="en-US" altLang="zh-CN" sz="2000" dirty="0" smtClean="0"/>
              <a:t>/d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solidFill>
                  <a:srgbClr val="C00000"/>
                </a:solidFill>
              </a:rPr>
              <a:t>结果 ：</a:t>
            </a:r>
            <a:r>
              <a:rPr lang="zh-CN" altLang="en-US" sz="2000" dirty="0" smtClean="0"/>
              <a:t>治疗组总有效率 </a:t>
            </a:r>
            <a:r>
              <a:rPr lang="en-US" altLang="zh-CN" sz="2000" dirty="0" smtClean="0"/>
              <a:t>91. 01%; </a:t>
            </a:r>
            <a:r>
              <a:rPr lang="zh-CN" altLang="en-US" sz="2000" dirty="0" smtClean="0"/>
              <a:t>对照组总有效率 </a:t>
            </a:r>
            <a:r>
              <a:rPr lang="en-US" altLang="zh-CN" sz="2000" dirty="0" smtClean="0"/>
              <a:t>70. 79%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5301208"/>
            <a:ext cx="7253099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王艳秋等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固本咳喘胶囊治疗支气管哮喘的临床观察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临床合理用药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2014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3</a:t>
            </a:r>
            <a:r>
              <a:rPr lang="zh-CN" altLang="zh-CN" sz="1200" dirty="0" smtClean="0"/>
              <a:t>：</a:t>
            </a:r>
            <a:r>
              <a:rPr lang="en-US" altLang="zh-CN" sz="1200" dirty="0" smtClean="0"/>
              <a:t>135</a:t>
            </a:r>
          </a:p>
          <a:p>
            <a:endParaRPr lang="zh-CN" altLang="zh-CN" sz="1400" dirty="0"/>
          </a:p>
        </p:txBody>
      </p:sp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32848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固本咳喘片的适应症</a:t>
            </a:r>
            <a:endParaRPr lang="zh-CN" altLang="en-US" sz="40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4348" y="1214422"/>
            <a:ext cx="771530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/>
              <a:t>  慢性支气管炎多有肺、脾、肾三脏的虚损。</a:t>
            </a:r>
            <a:endParaRPr lang="en-US" altLang="zh-CN" sz="20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/>
              <a:t>“ 邪之所凑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其气必虚“。</a:t>
            </a:r>
            <a:endParaRPr lang="en-US" altLang="zh-CN" sz="20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  </a:t>
            </a:r>
            <a:r>
              <a:rPr lang="zh-CN" altLang="en-US" sz="2000" dirty="0" smtClean="0"/>
              <a:t>固本咳喘片可纠正肺、脾、肾三脏的虚损，采用益气固表、健脾</a:t>
            </a:r>
            <a:endParaRPr lang="en-US" altLang="zh-CN" sz="2000" dirty="0" smtClean="0"/>
          </a:p>
          <a:p>
            <a:pPr>
              <a:lnSpc>
                <a:spcPct val="200000"/>
              </a:lnSpc>
              <a:buClr>
                <a:srgbClr val="006600"/>
              </a:buClr>
            </a:pPr>
            <a:r>
              <a:rPr lang="en-US" altLang="zh-CN" sz="2000" dirty="0" smtClean="0"/>
              <a:t>     </a:t>
            </a:r>
            <a:r>
              <a:rPr lang="zh-CN" altLang="en-US" sz="2000" dirty="0" smtClean="0"/>
              <a:t>补肾的扶正固本法，达到长效或根治的目的。</a:t>
            </a:r>
            <a:endParaRPr lang="en-US" altLang="zh-CN" sz="20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/>
              <a:t>  慢性支气管炎病程迁延、反复发作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可出现</a:t>
            </a:r>
            <a:r>
              <a:rPr lang="zh-CN" altLang="en-US" sz="2000" dirty="0" smtClean="0">
                <a:solidFill>
                  <a:srgbClr val="0000FF"/>
                </a:solidFill>
              </a:rPr>
              <a:t>支气管扩张、支气管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</a:pPr>
            <a:r>
              <a:rPr lang="en-US" altLang="zh-CN" sz="2000" dirty="0" smtClean="0">
                <a:solidFill>
                  <a:srgbClr val="0000FF"/>
                </a:solidFill>
              </a:rPr>
              <a:t>     </a:t>
            </a:r>
            <a:r>
              <a:rPr lang="zh-CN" altLang="en-US" sz="2000" dirty="0" smtClean="0">
                <a:solidFill>
                  <a:srgbClr val="0000FF"/>
                </a:solidFill>
              </a:rPr>
              <a:t>哮喘、肺气肿、肺源性心脏病等</a:t>
            </a:r>
            <a:r>
              <a:rPr lang="zh-CN" altLang="en-US" sz="2000" dirty="0" smtClean="0"/>
              <a:t>症，</a:t>
            </a:r>
            <a:r>
              <a:rPr lang="zh-CN" altLang="en-US" sz="2000" dirty="0" smtClean="0">
                <a:solidFill>
                  <a:srgbClr val="FF0000"/>
                </a:solidFill>
              </a:rPr>
              <a:t>固本咳喘片均可治疗。</a:t>
            </a:r>
            <a:endParaRPr lang="zh-CN" altLang="zh-CN" sz="2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6368" y="5204083"/>
            <a:ext cx="7253099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王群等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固本咳喘片的临床应用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新药介绍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1989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2</a:t>
            </a:r>
            <a:r>
              <a:rPr lang="zh-CN" altLang="zh-CN" sz="1200" dirty="0" smtClean="0"/>
              <a:t>：</a:t>
            </a:r>
            <a:r>
              <a:rPr lang="en-US" altLang="zh-CN" sz="1200" dirty="0" smtClean="0"/>
              <a:t>53</a:t>
            </a:r>
          </a:p>
          <a:p>
            <a:endParaRPr lang="zh-CN" altLang="zh-CN" sz="1400" dirty="0"/>
          </a:p>
        </p:txBody>
      </p:sp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32848" cy="1143000"/>
          </a:xfrm>
        </p:spPr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固本咳喘片临床应用总结</a:t>
            </a:r>
            <a:endParaRPr lang="zh-CN" altLang="en-US" sz="40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1472" y="1138182"/>
            <a:ext cx="807249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1.</a:t>
            </a:r>
            <a:r>
              <a:rPr lang="zh-CN" altLang="zh-CN" sz="2000" b="1" dirty="0" smtClean="0">
                <a:solidFill>
                  <a:srgbClr val="C00000"/>
                </a:solidFill>
              </a:rPr>
              <a:t>咳嗽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</a:t>
            </a:r>
            <a:r>
              <a:rPr lang="zh-CN" altLang="zh-CN" sz="2000" dirty="0" smtClean="0"/>
              <a:t>脾虚失运、痰浊内阻所致。</a:t>
            </a:r>
            <a:r>
              <a:rPr lang="zh-CN" altLang="zh-CN" sz="2000" dirty="0" smtClean="0">
                <a:solidFill>
                  <a:srgbClr val="0000FF"/>
                </a:solidFill>
              </a:rPr>
              <a:t>症见咳嗽痰多、气短乏力，纳差，舌淡，苔薄白水滑，脉弱；</a:t>
            </a:r>
            <a:r>
              <a:rPr lang="zh-CN" altLang="zh-CN" sz="2000" dirty="0" smtClean="0"/>
              <a:t>慢性支气管炎、阻塞性肺气肿见上述证候者</a:t>
            </a:r>
            <a:r>
              <a:rPr lang="zh-CN" altLang="en-US" sz="2000" dirty="0" smtClean="0"/>
              <a:t>。</a:t>
            </a:r>
            <a:endParaRPr lang="zh-CN" altLang="zh-CN" sz="2000" dirty="0" smtClean="0"/>
          </a:p>
          <a:p>
            <a:pPr lvl="0"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2.</a:t>
            </a:r>
            <a:r>
              <a:rPr lang="zh-CN" altLang="zh-CN" sz="2000" b="1" dirty="0" smtClean="0">
                <a:solidFill>
                  <a:srgbClr val="C00000"/>
                </a:solidFill>
              </a:rPr>
              <a:t>虚喘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  </a:t>
            </a:r>
            <a:r>
              <a:rPr lang="zh-CN" altLang="zh-CN" sz="2000" dirty="0" smtClean="0"/>
              <a:t>肾不纳气所致。</a:t>
            </a:r>
            <a:r>
              <a:rPr lang="zh-CN" altLang="zh-CN" sz="2000" dirty="0" smtClean="0">
                <a:solidFill>
                  <a:srgbClr val="0000FF"/>
                </a:solidFill>
              </a:rPr>
              <a:t>症见喘息，声低气短，动则尤甚，咳痰无力，口唇青紫，舌质紫黯，脉弱；</a:t>
            </a:r>
            <a:r>
              <a:rPr lang="zh-CN" altLang="zh-CN" sz="2000" dirty="0" smtClean="0"/>
              <a:t>慢性支气管炎、肺气肿、支气管哮喘见上述证候者</a:t>
            </a:r>
            <a:r>
              <a:rPr lang="zh-CN" altLang="en-US" sz="2000" dirty="0" smtClean="0"/>
              <a:t>。</a:t>
            </a:r>
            <a:endParaRPr lang="zh-CN" altLang="zh-CN" sz="2000" dirty="0" smtClean="0"/>
          </a:p>
          <a:p>
            <a:pPr lvl="0" algn="just">
              <a:lnSpc>
                <a:spcPct val="150000"/>
              </a:lnSpc>
            </a:pPr>
            <a:r>
              <a:rPr lang="en-US" altLang="zh-CN" sz="2000" b="1" dirty="0" smtClean="0"/>
              <a:t>3.</a:t>
            </a:r>
            <a:r>
              <a:rPr lang="zh-CN" altLang="zh-CN" sz="2000" b="1" dirty="0" smtClean="0"/>
              <a:t>其他</a:t>
            </a:r>
            <a:r>
              <a:rPr lang="en-US" altLang="zh-CN" sz="2000" b="1" dirty="0" smtClean="0"/>
              <a:t>  </a:t>
            </a:r>
            <a:r>
              <a:rPr lang="zh-CN" altLang="zh-CN" sz="2000" dirty="0" smtClean="0"/>
              <a:t>尚有用本品治疗小儿支气管哮喘的报道</a:t>
            </a:r>
            <a:endParaRPr lang="zh-CN" altLang="zh-CN" sz="2000" dirty="0"/>
          </a:p>
        </p:txBody>
      </p:sp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4214818"/>
            <a:ext cx="6215106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solidFill>
                  <a:schemeClr val="dk1"/>
                </a:solidFill>
              </a:rPr>
              <a:t>注意事项</a:t>
            </a:r>
            <a:r>
              <a:rPr lang="zh-CN" altLang="en-US" dirty="0" smtClean="0">
                <a:solidFill>
                  <a:schemeClr val="dk1"/>
                </a:solidFill>
              </a:rPr>
              <a:t>：</a:t>
            </a:r>
            <a:endParaRPr lang="en-US" altLang="zh-CN" dirty="0" smtClean="0">
              <a:solidFill>
                <a:schemeClr val="dk1"/>
              </a:solidFill>
            </a:endParaRPr>
          </a:p>
          <a:p>
            <a:pPr marR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dirty="0" smtClean="0">
                <a:solidFill>
                  <a:schemeClr val="dk1"/>
                </a:solidFill>
              </a:rPr>
              <a:t>1.</a:t>
            </a:r>
            <a:r>
              <a:rPr lang="zh-CN" altLang="zh-CN" dirty="0" smtClean="0">
                <a:solidFill>
                  <a:schemeClr val="dk1"/>
                </a:solidFill>
              </a:rPr>
              <a:t>外感咳嗽者慎用</a:t>
            </a:r>
          </a:p>
          <a:p>
            <a:pPr marR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dirty="0" smtClean="0">
                <a:solidFill>
                  <a:schemeClr val="dk1"/>
                </a:solidFill>
              </a:rPr>
              <a:t>2.</a:t>
            </a:r>
            <a:r>
              <a:rPr lang="zh-CN" altLang="zh-CN" dirty="0" smtClean="0">
                <a:solidFill>
                  <a:schemeClr val="dk1"/>
                </a:solidFill>
              </a:rPr>
              <a:t>慢性支气管炎和支气管哮喘急性发作期慎用</a:t>
            </a:r>
            <a:endParaRPr lang="zh-CN" altLang="en-US" dirty="0" smtClean="0">
              <a:solidFill>
                <a:schemeClr val="dk1"/>
              </a:solidFill>
            </a:endParaRPr>
          </a:p>
          <a:p>
            <a:pPr marR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chemeClr val="dk1"/>
                </a:solidFill>
              </a:rPr>
              <a:t>3.</a:t>
            </a:r>
            <a:r>
              <a:rPr lang="zh-CN" altLang="en-US" dirty="0" smtClean="0">
                <a:solidFill>
                  <a:schemeClr val="dk1"/>
                </a:solidFill>
              </a:rPr>
              <a:t>服药期间忌食辛辣食物 </a:t>
            </a:r>
          </a:p>
        </p:txBody>
      </p:sp>
    </p:spTree>
    <p:extLst>
      <p:ext uri="{BB962C8B-B14F-4D97-AF65-F5344CB8AC3E}">
        <p14:creationId xmlns:p14="http://schemas.microsoft.com/office/powerpoint/2010/main" xmlns="" val="38589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2018-5-29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85918" y="128586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急、慢性支气管炎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支气管扩张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支气管哮喘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肺气肿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慢阻肺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</a:rPr>
              <a:t>肺源性心脏病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00034" y="2065776"/>
            <a:ext cx="595035" cy="2220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C00000"/>
                </a:solidFill>
              </a:rPr>
              <a:t>咳</a:t>
            </a:r>
            <a:endParaRPr lang="en-US" altLang="zh-CN" sz="32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C00000"/>
                </a:solidFill>
              </a:rPr>
              <a:t>痰</a:t>
            </a:r>
            <a:endParaRPr lang="en-US" altLang="zh-CN" sz="32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C00000"/>
                </a:solidFill>
              </a:rPr>
              <a:t>喘</a:t>
            </a:r>
            <a:endParaRPr lang="zh-CN" altLang="en-US" sz="3200" dirty="0"/>
          </a:p>
        </p:txBody>
      </p:sp>
      <p:sp>
        <p:nvSpPr>
          <p:cNvPr id="7" name="左大括号 6"/>
          <p:cNvSpPr/>
          <p:nvPr/>
        </p:nvSpPr>
        <p:spPr>
          <a:xfrm>
            <a:off x="1285852" y="1571612"/>
            <a:ext cx="285752" cy="3286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" descr="C:\Users\sdd\Desktop\QQ图片2014120315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85794"/>
            <a:ext cx="3286148" cy="22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sdd\Desktop\QQ图片2014120315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73493"/>
            <a:ext cx="3560551" cy="182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143636" y="2714620"/>
            <a:ext cx="936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7200" dirty="0"/>
              <a:t>+</a:t>
            </a:r>
            <a:endParaRPr lang="zh-CN" altLang="en-US" sz="7200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-1143040" y="188640"/>
            <a:ext cx="763284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联合用药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3"/>
          <p:cNvSpPr>
            <a:spLocks noChangeArrowheads="1" noChangeShapeType="1" noTextEdit="1"/>
          </p:cNvSpPr>
          <p:nvPr/>
        </p:nvSpPr>
        <p:spPr bwMode="gray">
          <a:xfrm>
            <a:off x="1691680" y="836712"/>
            <a:ext cx="6096000" cy="942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8131" name="Picture 3" descr="F:\2015起工作\公司介绍\公司二维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2063700" cy="206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31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528" y="414908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 功能与主治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3528" y="5301208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 用法与用量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23528" y="2636912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方 解</a:t>
            </a:r>
            <a:endParaRPr lang="zh-CN" altLang="en-US" sz="2400" b="1" dirty="0">
              <a:solidFill>
                <a:srgbClr val="FF99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39552" y="4581128"/>
            <a:ext cx="8280920" cy="6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zh-CN" dirty="0" smtClean="0"/>
              <a:t>益气固表，健脾补肾。用于脾虚痰盛、肾气不固所致的咳嗽、痰多、喘息气促、动则喘剧；慢性支气管炎见上述证候者。</a:t>
            </a:r>
            <a:endParaRPr lang="zh-CN" altLang="zh-CN" dirty="0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39552" y="5733256"/>
            <a:ext cx="7632700" cy="45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zh-CN" dirty="0" smtClean="0"/>
              <a:t>口服。一次</a:t>
            </a:r>
            <a:r>
              <a:rPr lang="en-US" altLang="zh-CN" dirty="0" smtClean="0"/>
              <a:t>3</a:t>
            </a:r>
            <a:r>
              <a:rPr lang="zh-CN" altLang="zh-CN" dirty="0" smtClean="0"/>
              <a:t>片，一日</a:t>
            </a:r>
            <a:r>
              <a:rPr lang="en-US" altLang="zh-CN" dirty="0" smtClean="0"/>
              <a:t>3</a:t>
            </a:r>
            <a:r>
              <a:rPr lang="zh-CN" altLang="zh-CN" dirty="0" smtClean="0"/>
              <a:t>次。</a:t>
            </a:r>
            <a:endParaRPr lang="zh-CN" altLang="en-US" dirty="0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39552" y="3140968"/>
            <a:ext cx="7920879" cy="9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zh-CN" dirty="0" smtClean="0"/>
              <a:t>方中党参、白术益气健脾固表，为君药。茯苓健脾化痰，补骨脂温脾补肾纳气，共为臣药。麦冬、五味子敛肺滋肾，养阴生津，为佐药。甘草补气和中，调和诸药，为使药。诸药合用，共奏益气固表、健脾补肾之功</a:t>
            </a:r>
            <a:r>
              <a:rPr lang="zh-CN" altLang="en-US" dirty="0" smtClean="0"/>
              <a:t>。</a:t>
            </a:r>
            <a:endParaRPr lang="zh-CN" altLang="zh-CN" dirty="0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85750" y="1266809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CN" altLang="en-US" sz="2400" b="1" dirty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 smtClean="0">
                <a:solidFill>
                  <a:srgbClr val="FF9900"/>
                </a:solidFill>
                <a:latin typeface="黑体" pitchFamily="49" charset="-122"/>
                <a:ea typeface="黑体" pitchFamily="49" charset="-122"/>
              </a:rPr>
              <a:t>成 分</a:t>
            </a:r>
            <a:endParaRPr lang="zh-CN" altLang="en-US" sz="2400" b="1" dirty="0">
              <a:solidFill>
                <a:srgbClr val="FF99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646113" y="1763697"/>
            <a:ext cx="4717975" cy="68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zh-CN" dirty="0" smtClean="0"/>
              <a:t>党参、白术（麸炒）、茯苓、麦冬、盐补骨脂、炙甘草、醋五味子。</a:t>
            </a:r>
            <a:endParaRPr lang="zh-CN" altLang="zh-CN" dirty="0"/>
          </a:p>
        </p:txBody>
      </p:sp>
      <p:pic>
        <p:nvPicPr>
          <p:cNvPr id="10251" name="Picture 2" descr="C:\Users\cyh\Desktop\蛇药片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908720"/>
            <a:ext cx="3240088" cy="216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3203848" y="125395"/>
            <a:ext cx="3589570" cy="114300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产品介绍</a:t>
            </a:r>
          </a:p>
        </p:txBody>
      </p:sp>
      <p:pic>
        <p:nvPicPr>
          <p:cNvPr id="1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yh\Desktop\81jArPGDDB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0474" y="1071546"/>
            <a:ext cx="352402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071538" y="142875"/>
            <a:ext cx="821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被列入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中医临床诊疗指南释义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呼吸疾病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分册</a:t>
            </a:r>
            <a:endParaRPr lang="en-US" altLang="zh-CN" sz="2400" b="1" dirty="0">
              <a:solidFill>
                <a:srgbClr val="0066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6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71547"/>
            <a:ext cx="47336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yh\Desktop\81jArPGDDB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071546"/>
            <a:ext cx="352402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071538" y="142875"/>
            <a:ext cx="821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被列入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中医临床诊疗指南释义</a:t>
            </a:r>
            <a:r>
              <a:rPr lang="en-US" altLang="zh-CN" sz="2400" b="1" dirty="0" smtClean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 smtClean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呼吸疾病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分册</a:t>
            </a:r>
            <a:endParaRPr lang="en-US" altLang="zh-CN" sz="2400" b="1" dirty="0">
              <a:solidFill>
                <a:srgbClr val="00660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dirty="0"/>
          </a:p>
        </p:txBody>
      </p:sp>
      <p:pic>
        <p:nvPicPr>
          <p:cNvPr id="6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1790"/>
          <a:stretch>
            <a:fillRect/>
          </a:stretch>
        </p:blipFill>
        <p:spPr bwMode="auto">
          <a:xfrm>
            <a:off x="3786182" y="1214422"/>
            <a:ext cx="52132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2018-5-29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标题 50"/>
          <p:cNvSpPr txBox="1">
            <a:spLocks/>
          </p:cNvSpPr>
          <p:nvPr/>
        </p:nvSpPr>
        <p:spPr>
          <a:xfrm>
            <a:off x="397310" y="161606"/>
            <a:ext cx="8353424" cy="7207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药理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作用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5918" y="1071546"/>
            <a:ext cx="576064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增加人体痰溶菌酶</a:t>
            </a:r>
            <a:endParaRPr lang="en-US" altLang="zh-CN" sz="24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调节血清免疫球蛋白</a:t>
            </a:r>
            <a:r>
              <a:rPr lang="en-US" altLang="zh-CN" sz="2400" dirty="0" err="1" smtClean="0"/>
              <a:t>IgG</a:t>
            </a:r>
            <a:r>
              <a:rPr lang="zh-CN" altLang="zh-CN" sz="2400" dirty="0" smtClean="0"/>
              <a:t>、</a:t>
            </a:r>
            <a:r>
              <a:rPr lang="en-US" altLang="zh-CN" sz="2400" dirty="0" err="1" smtClean="0"/>
              <a:t>IgA</a:t>
            </a:r>
            <a:endParaRPr lang="en-US" altLang="zh-CN" sz="24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提高淋巴细胞转化率</a:t>
            </a:r>
            <a:endParaRPr lang="en-US" altLang="zh-CN" sz="24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加强细胞免疫功能</a:t>
            </a:r>
            <a:endParaRPr lang="en-US" altLang="zh-CN" sz="24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促进肾上腺皮质功能</a:t>
            </a:r>
            <a:endParaRPr lang="en-US" altLang="zh-CN" sz="2400" dirty="0" smtClean="0"/>
          </a:p>
          <a:p>
            <a:pPr>
              <a:lnSpc>
                <a:spcPct val="200000"/>
              </a:lnSpc>
              <a:buClr>
                <a:srgbClr val="006600"/>
              </a:buClr>
              <a:buFont typeface="Wingdings" pitchFamily="2" charset="2"/>
              <a:buChar char="u"/>
            </a:pPr>
            <a:r>
              <a:rPr lang="zh-CN" altLang="zh-CN" sz="2400" dirty="0" smtClean="0"/>
              <a:t>提高应激抗病能力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50"/>
          <p:cNvSpPr txBox="1">
            <a:spLocks/>
          </p:cNvSpPr>
          <p:nvPr/>
        </p:nvSpPr>
        <p:spPr>
          <a:xfrm>
            <a:off x="397310" y="161606"/>
            <a:ext cx="8353424" cy="7207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药理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作用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786" y="1000108"/>
            <a:ext cx="7643866" cy="9607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临床免疫实验证明：固本咳喘片能提高淋巴细胞转化率。表明其细胞免疫功能有所改善。</a:t>
            </a:r>
            <a:endParaRPr lang="en-US" altLang="zh-CN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04865"/>
            <a:ext cx="59046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71600" y="5517232"/>
            <a:ext cx="7253099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王群等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固本咳喘片的临床应用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新药介绍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1989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2</a:t>
            </a:r>
            <a:r>
              <a:rPr lang="zh-CN" altLang="zh-CN" sz="1200" dirty="0" smtClean="0"/>
              <a:t>：</a:t>
            </a:r>
            <a:r>
              <a:rPr lang="en-US" altLang="zh-CN" sz="1200" dirty="0" smtClean="0"/>
              <a:t>53</a:t>
            </a:r>
          </a:p>
          <a:p>
            <a:endParaRPr lang="zh-CN" altLang="zh-CN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50"/>
          <p:cNvSpPr txBox="1">
            <a:spLocks/>
          </p:cNvSpPr>
          <p:nvPr/>
        </p:nvSpPr>
        <p:spPr>
          <a:xfrm>
            <a:off x="397310" y="161606"/>
            <a:ext cx="8353424" cy="7207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药理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j-cs"/>
              </a:rPr>
              <a:t>作用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8662" y="1071546"/>
            <a:ext cx="745805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动物实验证明：固本咳喘片能延长小鼠耐热运动能力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增强肾上腺皮质功能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并对支气管炎模型有防治作用。</a:t>
            </a:r>
            <a:endParaRPr lang="en-US" altLang="zh-CN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696744" cy="259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86368" y="5204083"/>
            <a:ext cx="7253099" cy="576290"/>
          </a:xfrm>
          <a:prstGeom prst="rect">
            <a:avLst/>
          </a:prstGeom>
          <a:solidFill>
            <a:schemeClr val="accent4">
              <a:lumMod val="20000"/>
              <a:lumOff val="80000"/>
              <a:alpha val="4313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1200" dirty="0" smtClean="0"/>
          </a:p>
          <a:p>
            <a:r>
              <a:rPr lang="zh-CN" altLang="en-US" sz="1200" dirty="0" smtClean="0"/>
              <a:t>王群等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固本咳喘片的临床应用</a:t>
            </a:r>
            <a:r>
              <a:rPr lang="en-US" altLang="zh-CN" sz="1200" dirty="0" smtClean="0"/>
              <a:t>[J</a:t>
            </a:r>
            <a:r>
              <a:rPr lang="en-US" altLang="zh-CN" sz="1200" dirty="0"/>
              <a:t>]</a:t>
            </a:r>
            <a:r>
              <a:rPr lang="zh-CN" altLang="zh-CN" sz="1200" dirty="0" smtClean="0"/>
              <a:t>．</a:t>
            </a:r>
            <a:r>
              <a:rPr lang="zh-CN" altLang="en-US" sz="1200" dirty="0" smtClean="0"/>
              <a:t>新药介绍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1989</a:t>
            </a:r>
            <a:r>
              <a:rPr lang="zh-CN" altLang="zh-CN" sz="1200" dirty="0" smtClean="0"/>
              <a:t>，</a:t>
            </a:r>
            <a:r>
              <a:rPr lang="en-US" altLang="zh-CN" sz="1200" dirty="0" smtClean="0"/>
              <a:t>2</a:t>
            </a:r>
            <a:r>
              <a:rPr lang="zh-CN" altLang="zh-CN" sz="1200" dirty="0" smtClean="0"/>
              <a:t>：</a:t>
            </a:r>
            <a:r>
              <a:rPr lang="en-US" altLang="zh-CN" sz="1200" dirty="0" smtClean="0"/>
              <a:t>53</a:t>
            </a:r>
          </a:p>
          <a:p>
            <a:endParaRPr lang="zh-CN" altLang="zh-CN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344221" y="173436"/>
            <a:ext cx="3816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6600"/>
                </a:solidFill>
                <a:latin typeface="华文新魏" pitchFamily="2" charset="-122"/>
                <a:ea typeface="华文新魏" pitchFamily="2" charset="-122"/>
              </a:rPr>
              <a:t>党参</a:t>
            </a:r>
            <a:endParaRPr lang="zh-CN" altLang="en-US" sz="4400" b="1" dirty="0">
              <a:solidFill>
                <a:srgbClr val="0066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50000"/>
            </a:pPr>
            <a:r>
              <a:rPr lang="zh-CN" altLang="en-US" sz="2800" b="1">
                <a:solidFill>
                  <a:schemeClr val="tx2"/>
                </a:solidFill>
                <a:latin typeface="Verdana" pitchFamily="34" charset="0"/>
                <a:ea typeface="宋体" charset="-122"/>
              </a:rPr>
              <a:t> 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851275" y="15573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药性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甘，平。</a:t>
            </a:r>
            <a:endParaRPr lang="zh-CN" altLang="en-US" sz="2400" dirty="0">
              <a:latin typeface="Arial" charset="0"/>
              <a:ea typeface="宋体" charset="-122"/>
              <a:cs typeface="Arial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851275" y="2205038"/>
            <a:ext cx="443550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【</a:t>
            </a:r>
            <a:r>
              <a:rPr lang="zh-CN" altLang="en-US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功效</a:t>
            </a:r>
            <a:r>
              <a:rPr lang="en-US" altLang="zh-CN" sz="2400" dirty="0" smtClean="0">
                <a:solidFill>
                  <a:srgbClr val="CC3300"/>
                </a:solidFill>
                <a:latin typeface="Arial" charset="0"/>
                <a:ea typeface="宋体" charset="-122"/>
                <a:cs typeface="Arial" charset="0"/>
              </a:rPr>
              <a:t>】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补中益气，和胃生津，</a:t>
            </a:r>
            <a:endParaRPr lang="en-US" altLang="zh-CN" sz="2400" dirty="0" smtClean="0">
              <a:latin typeface="Arial" charset="0"/>
              <a:ea typeface="宋体" charset="-122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smtClean="0">
                <a:latin typeface="Arial" charset="0"/>
                <a:ea typeface="宋体" charset="-122"/>
                <a:cs typeface="Arial" charset="0"/>
              </a:rPr>
              <a:t>               </a:t>
            </a:r>
            <a:r>
              <a:rPr lang="zh-CN" altLang="en-US" sz="2400" dirty="0" smtClean="0">
                <a:latin typeface="Arial" charset="0"/>
                <a:ea typeface="宋体" charset="-122"/>
                <a:cs typeface="Arial" charset="0"/>
              </a:rPr>
              <a:t>祛痰止咳。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Arial" charset="0"/>
            </a:endParaRPr>
          </a:p>
        </p:txBody>
      </p:sp>
      <p:sp>
        <p:nvSpPr>
          <p:cNvPr id="19473" name="Text Box 34"/>
          <p:cNvSpPr txBox="1">
            <a:spLocks noChangeArrowheads="1"/>
          </p:cNvSpPr>
          <p:nvPr/>
        </p:nvSpPr>
        <p:spPr bwMode="auto">
          <a:xfrm>
            <a:off x="2771775" y="5113338"/>
            <a:ext cx="59039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dirty="0">
              <a:latin typeface="Arial" charset="0"/>
              <a:ea typeface="宋体" charset="-122"/>
              <a:cs typeface="Arial" charset="0"/>
            </a:endParaRPr>
          </a:p>
        </p:txBody>
      </p:sp>
      <p:pic>
        <p:nvPicPr>
          <p:cNvPr id="19474" name="Picture 69" descr="9825bc315c6034a82aada5c0cb134954092376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887" y="1473441"/>
            <a:ext cx="2893101" cy="195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E:\新整理\公司宣传\公司logo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66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3529" y="3859908"/>
            <a:ext cx="7105992" cy="1926546"/>
            <a:chOff x="904" y="2057"/>
            <a:chExt cx="3976" cy="80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AutoShape 23"/>
            <p:cNvSpPr>
              <a:spLocks noChangeArrowheads="1"/>
            </p:cNvSpPr>
            <p:nvPr/>
          </p:nvSpPr>
          <p:spPr bwMode="ltGray">
            <a:xfrm>
              <a:off x="904" y="2057"/>
              <a:ext cx="3976" cy="804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  <p:sp>
          <p:nvSpPr>
            <p:cNvPr id="42" name="AutoShape 24"/>
            <p:cNvSpPr>
              <a:spLocks noChangeArrowheads="1"/>
            </p:cNvSpPr>
            <p:nvPr/>
          </p:nvSpPr>
          <p:spPr bwMode="ltGray">
            <a:xfrm>
              <a:off x="912" y="2064"/>
              <a:ext cx="3966" cy="326"/>
            </a:xfrm>
            <a:prstGeom prst="roundRect">
              <a:avLst>
                <a:gd name="adj" fmla="val 36505"/>
              </a:avLst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charset="0"/>
                <a:ea typeface="宋体" charset="-122"/>
                <a:cs typeface="Arial" charset="0"/>
              </a:endParaRPr>
            </a:p>
          </p:txBody>
        </p:sp>
      </p:grpSp>
      <p:sp>
        <p:nvSpPr>
          <p:cNvPr id="43" name="Text Box 33"/>
          <p:cNvSpPr txBox="1">
            <a:spLocks noChangeArrowheads="1"/>
          </p:cNvSpPr>
          <p:nvPr/>
        </p:nvSpPr>
        <p:spPr bwMode="black">
          <a:xfrm>
            <a:off x="611560" y="3643884"/>
            <a:ext cx="15841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药理</a:t>
            </a:r>
            <a:r>
              <a:rPr lang="zh-CN" altLang="en-US" sz="2400" b="1" dirty="0" smtClean="0">
                <a:solidFill>
                  <a:srgbClr val="0066FF"/>
                </a:solidFill>
                <a:latin typeface="Arial" charset="0"/>
                <a:ea typeface="黑体" pitchFamily="49" charset="-122"/>
                <a:cs typeface="Arial" charset="0"/>
              </a:rPr>
              <a:t>作用</a:t>
            </a:r>
            <a:endParaRPr lang="zh-CN" altLang="en-US" sz="2400" b="1" dirty="0">
              <a:solidFill>
                <a:srgbClr val="0066FF"/>
              </a:solidFill>
              <a:latin typeface="Arial" charset="0"/>
              <a:ea typeface="黑体" pitchFamily="49" charset="-122"/>
              <a:cs typeface="Arial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3569" y="4147940"/>
            <a:ext cx="7704856" cy="128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、强壮、补血、降压。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、增强机体的抵抗能力，增加红细胞及血红蛋白。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</a:t>
            </a:r>
            <a:r>
              <a:rPr lang="zh-CN" altLang="en-US" dirty="0" smtClean="0"/>
              <a:t>、健胃祛痰，增进新陈代谢，助消化，促进乳糜吸收。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41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e8ede6ce0d1dd5df830b9c151c499445867c396"/>
</p:tagLst>
</file>

<file path=ppt/theme/theme1.xml><?xml version="1.0" encoding="utf-8"?>
<a:theme xmlns:a="http://schemas.openxmlformats.org/drawingml/2006/main" name="www.iloveppt.org">
  <a:themeElements>
    <a:clrScheme name="www.slideto.Me green L2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B050"/>
      </a:accent1>
      <a:accent2>
        <a:srgbClr val="92D050"/>
      </a:accent2>
      <a:accent3>
        <a:srgbClr val="742600"/>
      </a:accent3>
      <a:accent4>
        <a:srgbClr val="DC5E01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PPT素材夹_0095</Template>
  <TotalTime>4903</TotalTime>
  <Words>1475</Words>
  <Application>Microsoft Office PowerPoint</Application>
  <PresentationFormat>全屏显示(4:3)</PresentationFormat>
  <Paragraphs>181</Paragraphs>
  <Slides>25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www.iloveppt.org</vt:lpstr>
      <vt:lpstr>             固本咳喘片</vt:lpstr>
      <vt:lpstr>产品介绍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固本咳喘片治疗肺内科疾病40例临床观察</vt:lpstr>
      <vt:lpstr>固本咳喘片治疗老年慢性支气管炎38例体会</vt:lpstr>
      <vt:lpstr>固本咳喘胶囊治疗支气管哮喘的临床观察</vt:lpstr>
      <vt:lpstr>固本咳喘片的适应症</vt:lpstr>
      <vt:lpstr>固本咳喘片临床应用总结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点击此处添加幻灯主标题</dc:title>
  <dc:subject>TP-地产物业</dc:subject>
  <dc:creator>YANGS-PC</dc:creator>
  <cp:keywords>XS-普屏 4：3;SC-深灰色;BG-浅色;DH-静态;XJ-二级</cp:keywords>
  <dc:description>我爱PPT中文网</dc:description>
  <cp:lastModifiedBy>王秀梅</cp:lastModifiedBy>
  <cp:revision>324</cp:revision>
  <dcterms:created xsi:type="dcterms:W3CDTF">2015-09-26T12:22:19Z</dcterms:created>
  <dcterms:modified xsi:type="dcterms:W3CDTF">2018-05-29T06:33:49Z</dcterms:modified>
  <cp:category>UDi-主题模板</cp:category>
</cp:coreProperties>
</file>